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3"/>
  </p:notesMasterIdLst>
  <p:sldIdLst>
    <p:sldId id="256" r:id="rId2"/>
    <p:sldId id="273" r:id="rId3"/>
    <p:sldId id="291" r:id="rId4"/>
    <p:sldId id="257" r:id="rId5"/>
    <p:sldId id="260" r:id="rId6"/>
    <p:sldId id="292" r:id="rId7"/>
    <p:sldId id="258" r:id="rId8"/>
    <p:sldId id="293" r:id="rId9"/>
    <p:sldId id="275" r:id="rId10"/>
    <p:sldId id="274" r:id="rId11"/>
    <p:sldId id="294" r:id="rId12"/>
    <p:sldId id="259" r:id="rId13"/>
    <p:sldId id="261" r:id="rId14"/>
    <p:sldId id="295" r:id="rId15"/>
    <p:sldId id="262" r:id="rId16"/>
    <p:sldId id="296" r:id="rId17"/>
    <p:sldId id="297" r:id="rId18"/>
    <p:sldId id="263" r:id="rId19"/>
    <p:sldId id="298" r:id="rId20"/>
    <p:sldId id="265" r:id="rId21"/>
    <p:sldId id="266" r:id="rId22"/>
    <p:sldId id="299" r:id="rId23"/>
    <p:sldId id="267" r:id="rId24"/>
    <p:sldId id="300" r:id="rId25"/>
    <p:sldId id="276" r:id="rId26"/>
    <p:sldId id="301" r:id="rId27"/>
    <p:sldId id="268" r:id="rId28"/>
    <p:sldId id="302" r:id="rId29"/>
    <p:sldId id="277" r:id="rId30"/>
    <p:sldId id="303" r:id="rId31"/>
    <p:sldId id="269" r:id="rId32"/>
    <p:sldId id="304" r:id="rId33"/>
    <p:sldId id="270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12" r:id="rId42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C5A10C1-A14E-4E84-808B-51010DB14FD6}" type="datetimeFigureOut">
              <a:rPr lang="en-US"/>
              <a:pPr>
                <a:defRPr/>
              </a:pPr>
              <a:t>8/25/2017</a:t>
            </a:fld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406F8E9-AC56-43E8-B939-631AEE962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8A943-E99D-4438-9E21-7C900A0C9F07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EA9EE-E5D7-4879-A97E-AAC6BF35047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FF44D-CDCE-4198-9A57-BE337A29F517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090B8-1378-4AC2-9289-D111FA17C6AE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C693D-74D9-4ACC-BA64-D510C2974403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A54A-585F-44CC-AC23-BAAF7570707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61A765-7BA4-4603-BCBA-D66A38EF8110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D422F3-6DC7-4300-AD34-3F583AC36180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E2514-056E-4616-83F2-FEE07C774E78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54B34-563E-4F1D-BDA0-0D83232EC5F8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FC5AB-C248-47D3-9057-CF82B3F1A83F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F814-EF06-412F-8B6F-5488DF40C22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44A32-6996-41A8-B9D2-69B5C4926DD7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826A8-EDD5-4202-A547-10914662E16C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F9F813-1F41-4DE1-9818-7FF9BF0B2F7F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5EE03B-3765-47F3-BC9F-1A883E872B2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468FA-4A78-4FA3-AFFC-69FC70AB5110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8C74-C518-40F0-B379-120E68854DA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139512-94B3-4F0E-87BD-975D09AE09CC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FC7FD50-BC1C-4AF0-84AA-BD9A46AB76C7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19D33B-8E2E-430F-AEE6-99AB8FB87F7F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B84105-A2D0-4829-A20B-C3C40696CA8A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F3470A-B606-4FC7-A6EF-CA41387E2082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Century Schoolbook" pitchFamily="18" charset="0"/>
              </a:defRPr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999D56-D435-42C2-89B4-D24081D63E6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09" r:id="rId4"/>
    <p:sldLayoutId id="2147483810" r:id="rId5"/>
    <p:sldLayoutId id="2147483817" r:id="rId6"/>
    <p:sldLayoutId id="2147483811" r:id="rId7"/>
    <p:sldLayoutId id="2147483818" r:id="rId8"/>
    <p:sldLayoutId id="2147483819" r:id="rId9"/>
    <p:sldLayoutId id="2147483812" r:id="rId10"/>
    <p:sldLayoutId id="214748381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08ED5-0F63-45E3-9D01-96A29E976493}" type="slidenum">
              <a:rPr lang="sr-Cyrl-CS"/>
              <a:pPr>
                <a:defRPr/>
              </a:pPr>
              <a:t>1</a:t>
            </a:fld>
            <a:endParaRPr lang="sr-Cyrl-CS"/>
          </a:p>
        </p:txBody>
      </p:sp>
      <p:sp>
        <p:nvSpPr>
          <p:cNvPr id="8195" name="Title 1"/>
          <p:cNvSpPr>
            <a:spLocks noGrp="1"/>
          </p:cNvSpPr>
          <p:nvPr>
            <p:ph type="ctrTitle"/>
          </p:nvPr>
        </p:nvSpPr>
        <p:spPr bwMode="auto">
          <a:xfrm>
            <a:off x="1357313" y="1000125"/>
            <a:ext cx="6507162" cy="2235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sr-Cyrl-CS" sz="2700" cap="none" dirty="0" smtClean="0"/>
              <a:t/>
            </a:r>
            <a:br>
              <a:rPr lang="sr-Cyrl-CS" sz="2700" cap="none" dirty="0" smtClean="0"/>
            </a:br>
            <a:r>
              <a:rPr lang="sr-Cyrl-CS" sz="2700" cap="none" dirty="0" smtClean="0"/>
              <a:t> </a:t>
            </a:r>
            <a:br>
              <a:rPr lang="sr-Cyrl-CS" sz="2700" cap="none" dirty="0" smtClean="0"/>
            </a:br>
            <a:r>
              <a:rPr lang="sr-Cyrl-RS" sz="2700" cap="none" dirty="0" smtClean="0">
                <a:latin typeface="Times New Roman" pitchFamily="18" charset="0"/>
                <a:cs typeface="Times New Roman" pitchFamily="18" charset="0"/>
              </a:rPr>
              <a:t>ФАРМАЦЕУТКА ТЕХНОЛОГИЈА 2</a:t>
            </a:r>
            <a:endParaRPr lang="sr-Cyrl-CS" sz="3200" cap="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16463" y="43656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716463" y="4724400"/>
            <a:ext cx="421160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Cyrl-CS" b="1" dirty="0">
              <a:solidFill>
                <a:schemeClr val="tx2"/>
              </a:solidFill>
            </a:endParaRPr>
          </a:p>
          <a:p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доц. др Марина Томовић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CCBDE-C1AE-44E6-B063-94C560ACAF40}" type="slidenum">
              <a:rPr lang="sr-Cyrl-CS"/>
              <a:pPr>
                <a:defRPr/>
              </a:pPr>
              <a:t>10</a:t>
            </a:fld>
            <a:endParaRPr lang="sr-Cyrl-CS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Кондензациона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полимеризација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интерагују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Сваки мономер је бифункционални – садржи две реактивне групе</a:t>
            </a: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кондензационе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Синтеза полимера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најлон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диамина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дихлоридне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Диамин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дихлоридна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тетрахлоретилену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додирној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интерагују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уклањају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додирне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Радикали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укључени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1AEC0D-9A48-4204-9FC4-AAA404E24503}" type="slidenum">
              <a:rPr lang="sr-Cyrl-CS"/>
              <a:pPr>
                <a:defRPr/>
              </a:pPr>
              <a:t>12</a:t>
            </a:fld>
            <a:endParaRPr lang="sr-Cyrl-CS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 eaLnBrk="1" hangingPunct="1"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Адициона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полимеризација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рзи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макрорадикала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анци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се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почетку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r>
              <a:rPr lang="sr-Cyrl-RS" sz="2000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ондензациона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полимеризација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остепен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прво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тежине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њих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траје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r>
              <a:rPr lang="en-US" sz="2000" i="1" dirty="0" err="1" smtClean="0"/>
              <a:t>Изглед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полимера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код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адиционе</a:t>
            </a:r>
            <a:r>
              <a:rPr lang="en-US" sz="2000" i="1" dirty="0" smtClean="0"/>
              <a:t> и </a:t>
            </a:r>
            <a:r>
              <a:rPr lang="en-US" sz="2000" i="1" dirty="0" err="1" smtClean="0"/>
              <a:t>кондензационе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полимеризације</a:t>
            </a:r>
            <a:endParaRPr lang="en-US" sz="2000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C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02255D-F2C8-4C3E-8F30-3A2DD3B5516E}" type="slidenum">
              <a:rPr lang="sr-Cyrl-CS"/>
              <a:pPr>
                <a:defRPr/>
              </a:pPr>
              <a:t>13</a:t>
            </a:fld>
            <a:endParaRPr lang="sr-Cyrl-CS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хетерогене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хомогене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Хомогена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етерогена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суспензије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инверзни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инверзне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суспензије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инверзне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ctr">
              <a:buNone/>
            </a:pP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Мешавине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кополимера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вршити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укључено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олимеризациј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хомополимер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     етилен                   полимеризација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14</a:t>
            </a:fld>
            <a:endParaRPr lang="sr-Cyrl-CS"/>
          </a:p>
        </p:txBody>
      </p:sp>
      <p:pic>
        <p:nvPicPr>
          <p:cNvPr id="1027" name="Picture 3" descr="D:\NMPL\NMPL 1 2014-15\predavanje 5\220px-Ethene-2D-fla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5661248"/>
            <a:ext cx="956710" cy="891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DF3B7B-5D17-4D5D-8C57-F9CF1BB11794}" type="slidenum">
              <a:rPr lang="sr-Cyrl-CS"/>
              <a:pPr>
                <a:defRPr/>
              </a:pPr>
              <a:t>15</a:t>
            </a:fld>
            <a:endParaRPr lang="sr-Cyrl-CS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испољавају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реактивност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асумичан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(random)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сличну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реактивност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редоследом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аизменични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(alternate)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 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реактивнији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реактивност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sr-Cyrl-C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Графт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калемљени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Макрорадикал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реактивнијег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интерагује са другим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макрорадикал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графт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градивне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графт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синтетисани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мономерних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јединица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могу да учествују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Мешавине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стварају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отопљених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очвршћава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припремљена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излаже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припремана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уграђује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2B9871-46B1-484C-82C8-F4D6BEF533E6}" type="slidenum">
              <a:rPr lang="sr-Cyrl-CS"/>
              <a:pPr>
                <a:defRPr/>
              </a:pPr>
              <a:t>18</a:t>
            </a:fld>
            <a:endParaRPr lang="sr-Cyrl-CS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858250" cy="6858000"/>
          </a:xfrm>
        </p:spPr>
        <p:txBody>
          <a:bodyPr/>
          <a:lstStyle/>
          <a:p>
            <a:pPr algn="ctr">
              <a:buNone/>
            </a:pP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Топологија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изомеризам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Топологија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описује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стуктура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линеарна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линеарних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слабијим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интермолекулским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Линеарни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двоструко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крећу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афинитет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привлачења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азгранати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кратке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разгранатог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еђусобно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повезани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интермолекулским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слободно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Међутим,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отежано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сметњи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повезани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B86188-1062-4733-A924-B71415292751}" type="slidenum">
              <a:rPr lang="sr-Cyrl-CS"/>
              <a:pPr>
                <a:defRPr/>
              </a:pPr>
              <a:t>2</a:t>
            </a:fld>
            <a:endParaRPr lang="sr-Cyrl-CS"/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Материјали који се користе у системима за контролисано ослобађање лековите супстанце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Синтетски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природни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биомедицинским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производима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фармацеутској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индустрији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Историја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1845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памучни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барут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нитрат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1872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полимер на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фенола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формалдехида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Бакелит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фенокси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акрил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епокси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кетонских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смола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широкој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употреби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аутомобилској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електро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индустрији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У 20 –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веку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развојем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напредних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технологија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отворила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нова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поља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фармацеутској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индустрији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Задњих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контролисану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замену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6DEBCE-16B7-4456-870D-789B3C0E247E}" type="slidenum">
              <a:rPr lang="sr-Cyrl-CS"/>
              <a:pPr>
                <a:defRPr/>
              </a:pPr>
              <a:t>20</a:t>
            </a:fld>
            <a:endParaRPr lang="sr-Cyrl-CS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Кретање полимерних ланаца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унакрсног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повезивања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тих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Умрежени полимери - 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руте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долази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померања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аствори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разгранати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показуј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линеарни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арабика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разгранати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линеарног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жртвује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рачун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sr-Cyrl-C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A00E7E-0BEF-4AA6-BC1D-153146C56D3E}" type="slidenum">
              <a:rPr lang="sr-Cyrl-CS"/>
              <a:pPr>
                <a:defRPr/>
              </a:pPr>
              <a:t>21</a:t>
            </a:fld>
            <a:endParaRPr lang="sr-Cyrl-CS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Изомерија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класификовати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структурна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изомерија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секвнциона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изомерија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стереоизомерија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структурна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изомерија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б)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секвнциона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изомерија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ц)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стереоизомерија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Gutta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Percha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природни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каучук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транс-полиизопрен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Цис-полиизопрен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добијен систетски, сличне структуре као транс–облик.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положају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условљава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аморфни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изомери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секвенционе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изомерије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наизменично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глава-реп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глава-глава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...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Стереоизомерија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повезана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центрима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резултат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јавити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конфигурације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изотактички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синдиотакти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наизменично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конфигурације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атакти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насумично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конфигурације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22</a:t>
            </a:fld>
            <a:endParaRPr lang="sr-Cyrl-C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2B698F-5082-4D7D-9D05-F4878187F0B8}" type="slidenum">
              <a:rPr lang="sr-Cyrl-CS"/>
              <a:pPr>
                <a:defRPr/>
              </a:pPr>
              <a:t>23</a:t>
            </a:fld>
            <a:endParaRPr lang="sr-Cyrl-CS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96028" cy="6858000"/>
          </a:xfrm>
        </p:spPr>
        <p:txBody>
          <a:bodyPr/>
          <a:lstStyle/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линеарном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разгранатом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термопластичне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компримовања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ливења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бризгања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очвршћавања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неограничени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понављати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термопластичних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полистирен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полиетилен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поливинилхлорид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терморезистентни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омекшавати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изложи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изложен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темпратурама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разградње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кристалних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амфотерних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линеарна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низове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полипропиленски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уклапају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интермолекуларне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решеткасту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почиње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континуираном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24</a:t>
            </a:fld>
            <a:endParaRPr lang="sr-Cyrl-C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F0ACE0-3D49-4D6E-AE23-B2E4C50A8D5C}" type="slidenum">
              <a:rPr lang="sr-Cyrl-CS"/>
              <a:pPr>
                <a:defRPr/>
              </a:pPr>
              <a:t>25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Некада 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термодинамички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неизводљиво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попримају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стакла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Стакло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егсистира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аморфној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Аморфна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хлађења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отопљеног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недостатка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правилности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Аморфни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стакл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приказују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оштру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топљења.</a:t>
            </a:r>
          </a:p>
          <a:p>
            <a:pPr algn="just" eaLnBrk="1" hangingPunct="1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олистирен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поливинилацетат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аморфни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рангу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35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 - 85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полистирен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70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 - 115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поливинилацетат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утилтерефталат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оштром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220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тврђи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интермолекулских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Оптичке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аморф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транспарентан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непрозиран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26</a:t>
            </a:fld>
            <a:endParaRPr lang="sr-Cyrl-C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7CC395-7117-4C07-ABCC-9C308837F37A}" type="slidenum">
              <a:rPr lang="sr-Cyrl-CS"/>
              <a:pPr>
                <a:defRPr/>
              </a:pPr>
              <a:t>27</a:t>
            </a:fld>
            <a:endParaRPr lang="sr-Cyrl-CS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543925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индустрији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баријере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паковање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баријерна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ш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дифундују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аморфни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топологије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изомеризма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линеарни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насупрот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разгранатог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изотактички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наспрам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атактичког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интермолекуларних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стопа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хлађења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анизотропни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Анизотропија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попримају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смерове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28</a:t>
            </a:fld>
            <a:endParaRPr lang="sr-Cyrl-C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448D4-EF82-4988-BD9A-F86421EB60E1}" type="slidenum">
              <a:rPr lang="sr-Cyrl-CS"/>
              <a:pPr>
                <a:defRPr/>
              </a:pPr>
              <a:t>29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Термички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прелази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прелаз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аморфног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постепено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оштру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преласка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стакласто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означава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прелаз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другог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реда</a:t>
            </a:r>
          </a:p>
          <a:p>
            <a:pPr algn="just">
              <a:buFont typeface="Wingdings" pitchFamily="2" charset="2"/>
              <a:buChar char="Ø"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пероралне</a:t>
            </a:r>
            <a:r>
              <a:rPr lang="en-US" dirty="0" smtClean="0"/>
              <a:t> </a:t>
            </a:r>
            <a:r>
              <a:rPr lang="en-US" dirty="0" err="1" smtClean="0"/>
              <a:t>испоруке</a:t>
            </a:r>
            <a:r>
              <a:rPr lang="en-US" dirty="0" smtClean="0"/>
              <a:t> </a:t>
            </a:r>
            <a:r>
              <a:rPr lang="en-US" dirty="0" err="1" smtClean="0"/>
              <a:t>лекова</a:t>
            </a:r>
            <a:r>
              <a:rPr lang="en-US" dirty="0" smtClean="0"/>
              <a:t> </a:t>
            </a:r>
            <a:r>
              <a:rPr lang="en-US" dirty="0" err="1" smtClean="0"/>
              <a:t>полимери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користе</a:t>
            </a:r>
            <a:r>
              <a:rPr lang="en-US" dirty="0" smtClean="0"/>
              <a:t> </a:t>
            </a:r>
            <a:r>
              <a:rPr lang="en-US" dirty="0" err="1" smtClean="0"/>
              <a:t>као</a:t>
            </a:r>
            <a:r>
              <a:rPr lang="sr-Cyrl-R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sr-Cyrl-RS" dirty="0" smtClean="0"/>
              <a:t>П</a:t>
            </a:r>
            <a:r>
              <a:rPr lang="en-US" dirty="0" err="1" smtClean="0"/>
              <a:t>ревлаке</a:t>
            </a:r>
            <a:endParaRPr lang="sr-Cyrl-RS" dirty="0" smtClean="0"/>
          </a:p>
          <a:p>
            <a:pPr>
              <a:buFont typeface="Arial" pitchFamily="34" charset="0"/>
              <a:buChar char="•"/>
            </a:pPr>
            <a:r>
              <a:rPr lang="sr-Cyrl-RS" dirty="0" smtClean="0"/>
              <a:t>С</a:t>
            </a:r>
            <a:r>
              <a:rPr lang="en-US" dirty="0" err="1" smtClean="0"/>
              <a:t>редства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везивање</a:t>
            </a:r>
            <a:endParaRPr lang="sr-Cyrl-RS" dirty="0" smtClean="0"/>
          </a:p>
          <a:p>
            <a:pPr>
              <a:buFont typeface="Arial" pitchFamily="34" charset="0"/>
              <a:buChar char="•"/>
            </a:pPr>
            <a:r>
              <a:rPr lang="sr-Cyrl-RS" dirty="0" smtClean="0"/>
              <a:t>К</a:t>
            </a:r>
            <a:r>
              <a:rPr lang="en-US" dirty="0" err="1" smtClean="0"/>
              <a:t>орекцију</a:t>
            </a:r>
            <a:r>
              <a:rPr lang="en-US" dirty="0" smtClean="0"/>
              <a:t> </a:t>
            </a:r>
            <a:r>
              <a:rPr lang="en-US" dirty="0" err="1" smtClean="0"/>
              <a:t>укуса</a:t>
            </a:r>
            <a:endParaRPr lang="sr-Cyrl-RS" dirty="0" smtClean="0"/>
          </a:p>
          <a:p>
            <a:pPr>
              <a:buFont typeface="Arial" pitchFamily="34" charset="0"/>
              <a:buChar char="•"/>
            </a:pPr>
            <a:r>
              <a:rPr lang="sr-Cyrl-RS" dirty="0" smtClean="0"/>
              <a:t>З</a:t>
            </a:r>
            <a:r>
              <a:rPr lang="en-US" dirty="0" err="1" smtClean="0"/>
              <a:t>аштитни</a:t>
            </a:r>
            <a:r>
              <a:rPr lang="en-US" dirty="0" smtClean="0"/>
              <a:t> </a:t>
            </a:r>
            <a:r>
              <a:rPr lang="en-US" dirty="0" err="1" smtClean="0"/>
              <a:t>агенси</a:t>
            </a:r>
            <a:endParaRPr lang="sr-Cyrl-RS" dirty="0" smtClean="0"/>
          </a:p>
          <a:p>
            <a:pPr>
              <a:buFont typeface="Arial" pitchFamily="34" charset="0"/>
              <a:buChar char="•"/>
            </a:pPr>
            <a:r>
              <a:rPr lang="sr-Cyrl-RS" dirty="0" smtClean="0"/>
              <a:t>Н</a:t>
            </a:r>
            <a:r>
              <a:rPr lang="en-US" dirty="0" err="1" smtClean="0"/>
              <a:t>осачи</a:t>
            </a:r>
            <a:r>
              <a:rPr lang="en-US" dirty="0" smtClean="0"/>
              <a:t> </a:t>
            </a:r>
            <a:r>
              <a:rPr lang="en-US" dirty="0" err="1" smtClean="0"/>
              <a:t>лековитих</a:t>
            </a:r>
            <a:r>
              <a:rPr lang="en-US" dirty="0" smtClean="0"/>
              <a:t> </a:t>
            </a:r>
            <a:r>
              <a:rPr lang="en-US" dirty="0" err="1" smtClean="0"/>
              <a:t>супстанци</a:t>
            </a:r>
            <a:r>
              <a:rPr lang="en-US" dirty="0" smtClean="0"/>
              <a:t> и </a:t>
            </a:r>
            <a:r>
              <a:rPr lang="en-US" dirty="0" err="1" smtClean="0"/>
              <a:t>материјали</a:t>
            </a:r>
            <a:r>
              <a:rPr lang="en-US" dirty="0" smtClean="0"/>
              <a:t>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контролишу</a:t>
            </a:r>
            <a:r>
              <a:rPr lang="en-US" dirty="0" smtClean="0"/>
              <a:t> </a:t>
            </a:r>
            <a:r>
              <a:rPr lang="en-US" dirty="0" err="1" smtClean="0"/>
              <a:t>ослобађање</a:t>
            </a:r>
            <a:r>
              <a:rPr lang="en-US" dirty="0" smtClean="0"/>
              <a:t> </a:t>
            </a:r>
            <a:r>
              <a:rPr lang="en-US" dirty="0" err="1" smtClean="0"/>
              <a:t>лековите</a:t>
            </a:r>
            <a:r>
              <a:rPr lang="en-US" dirty="0" smtClean="0"/>
              <a:t> </a:t>
            </a:r>
            <a:r>
              <a:rPr lang="en-US" dirty="0" err="1" smtClean="0"/>
              <a:t>супстанце</a:t>
            </a:r>
            <a:r>
              <a:rPr lang="en-US" dirty="0" smtClean="0"/>
              <a:t>. </a:t>
            </a:r>
            <a:endParaRPr lang="sr-Cyrl-RS" dirty="0" smtClean="0"/>
          </a:p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r>
              <a:rPr lang="en-US" dirty="0" err="1" smtClean="0"/>
              <a:t>Кључна</a:t>
            </a:r>
            <a:r>
              <a:rPr lang="en-US" dirty="0" smtClean="0"/>
              <a:t> </a:t>
            </a:r>
            <a:r>
              <a:rPr lang="en-US" dirty="0" err="1" smtClean="0"/>
              <a:t>разлика</a:t>
            </a:r>
            <a:r>
              <a:rPr lang="en-US" dirty="0" smtClean="0"/>
              <a:t> </a:t>
            </a:r>
            <a:r>
              <a:rPr lang="en-US" dirty="0" err="1" smtClean="0"/>
              <a:t>између</a:t>
            </a:r>
            <a:r>
              <a:rPr lang="en-US" dirty="0" smtClean="0"/>
              <a:t> </a:t>
            </a:r>
            <a:r>
              <a:rPr lang="en-US" dirty="0" err="1" smtClean="0"/>
              <a:t>полимера</a:t>
            </a:r>
            <a:r>
              <a:rPr lang="en-US" dirty="0" smtClean="0"/>
              <a:t>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користе</a:t>
            </a:r>
            <a:r>
              <a:rPr lang="en-US" dirty="0" smtClean="0"/>
              <a:t> у </a:t>
            </a:r>
            <a:r>
              <a:rPr lang="en-US" dirty="0" err="1" smtClean="0"/>
              <a:t>различитим</a:t>
            </a:r>
            <a:r>
              <a:rPr lang="en-US" dirty="0" smtClean="0"/>
              <a:t> </a:t>
            </a:r>
            <a:r>
              <a:rPr lang="en-US" dirty="0" err="1" smtClean="0"/>
              <a:t>индустријским</a:t>
            </a:r>
            <a:r>
              <a:rPr lang="en-US" dirty="0" smtClean="0"/>
              <a:t> </a:t>
            </a:r>
            <a:r>
              <a:rPr lang="en-US" dirty="0" err="1" smtClean="0"/>
              <a:t>гранама</a:t>
            </a:r>
            <a:r>
              <a:rPr lang="en-US" dirty="0" smtClean="0"/>
              <a:t> и </a:t>
            </a:r>
            <a:r>
              <a:rPr lang="en-US" dirty="0" err="1" smtClean="0"/>
              <a:t>полимера</a:t>
            </a:r>
            <a:r>
              <a:rPr lang="en-US" dirty="0" smtClean="0"/>
              <a:t>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користе</a:t>
            </a:r>
            <a:r>
              <a:rPr lang="en-US" dirty="0" smtClean="0"/>
              <a:t> у </a:t>
            </a:r>
            <a:r>
              <a:rPr lang="en-US" dirty="0" err="1" smtClean="0"/>
              <a:t>фармацеутској</a:t>
            </a:r>
            <a:r>
              <a:rPr lang="en-US" dirty="0" smtClean="0"/>
              <a:t> </a:t>
            </a:r>
            <a:r>
              <a:rPr lang="en-US" dirty="0" err="1" smtClean="0"/>
              <a:t>индустрији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b="1" dirty="0" err="1" smtClean="0"/>
              <a:t>биокомпатабилност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стакластог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прелаза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аморфни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тешки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крути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стакласти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гумени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аспекта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важан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олакшано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30</a:t>
            </a:fld>
            <a:endParaRPr lang="sr-Cyrl-C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6106AC-C849-4B25-ACD0-6874CF28D849}" type="slidenum">
              <a:rPr lang="sr-Cyrl-CS"/>
              <a:pPr>
                <a:defRPr/>
              </a:pPr>
              <a:t>31</a:t>
            </a:fld>
            <a:endParaRPr lang="sr-Cyrl-CS"/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929687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полиетилени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погледу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датој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заузима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простору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дужина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полимерног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ланца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Дуги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условљавају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површину</a:t>
            </a: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лекулске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поседују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ниже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бочна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ланца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волумонозне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поларне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волуминозне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подстаћи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сметњи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олистирен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полипропилен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фенил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полистирена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(100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насупрот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полипропилена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-20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оларне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интермолекулске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оливинилхлорид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сличан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полиетилену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водоника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замењен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хлоровим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поларнији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водоника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ПВХ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100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полиетилен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Т -120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32</a:t>
            </a:fld>
            <a:endParaRPr lang="sr-Cyrl-C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94D34FF-E45D-44E2-80D9-73D892A744C3}" type="slidenum">
              <a:rPr lang="sr-Cyrl-CS"/>
              <a:pPr>
                <a:defRPr/>
              </a:pPr>
              <a:t>33</a:t>
            </a:fld>
            <a:endParaRPr lang="sr-Cyrl-CS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флексибилност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полимерног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ланца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фенил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амидске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сулфонске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карбоксилне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снижења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 бити смештене унутар ланаца или као бочне групе.</a:t>
            </a: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бочни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ланац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Линеарни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разгранатих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разгранатом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грањање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очигледан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умрежени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Линеарни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ограничава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мера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обраде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обрађен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хлађења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грејања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очекује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понашају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крути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вредношћу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тенденцијом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пластификатори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пластификатора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покретљивост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полимерне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флексиблност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обрад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лакшавају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34</a:t>
            </a:fld>
            <a:endParaRPr lang="sr-Cyrl-C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Молекулска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маса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адхезивних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Тако да 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идентификовати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35</a:t>
            </a:fld>
            <a:endParaRPr lang="sr-Cyrl-C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тежина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изражава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Mn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 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просечна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просечна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тежина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еквивалентне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тежина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еквивалентна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полидисперзитет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(ПД)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какав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ПД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ближи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монодисперзној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36</a:t>
            </a:fld>
            <a:endParaRPr lang="sr-Cyrl-C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Механичке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особине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интермолекулских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понашају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ормулис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шу се тако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отпорни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истезање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компресију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савијање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отпорнији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интермолекулске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флексибилнији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отпорнији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истезање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крут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компресију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37</a:t>
            </a:fld>
            <a:endParaRPr lang="sr-Cyrl-C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Класификација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Гуме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кохезивне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снага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адхезивне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лепак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двостр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изопрен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бутадиен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отпорност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двоструких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пропилен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отпорне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Силикон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инертну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афинитет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силикон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медицини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Генерално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гледано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сиров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коригује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недостатак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38</a:t>
            </a:fld>
            <a:endParaRPr lang="sr-Cyrl-C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473952"/>
          </a:xfrm>
        </p:spPr>
        <p:txBody>
          <a:bodyPr/>
          <a:lstStyle/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Пластика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амбалаже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јефтина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полиетилена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полипропилена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полистирена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угљеник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индустрији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отпорност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удар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хетерогена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угљеника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силицијум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кисеоник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Полиестри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полиамиди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полиацетали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пластику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интермолекулским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39</a:t>
            </a:fld>
            <a:endParaRPr lang="sr-Cyrl-C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DC4A48-2A20-4D6B-AB0E-C5B9F82A101A}" type="slidenum">
              <a:rPr lang="sr-Cyrl-CS"/>
              <a:pPr>
                <a:defRPr/>
              </a:pPr>
              <a:t>4</a:t>
            </a:fld>
            <a:endParaRPr lang="sr-Cyrl-CS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643938" cy="6858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синтетисани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мало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знало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њиховој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хемијској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1922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термин за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опи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сивање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полимерних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макромолекул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олимери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понављајућих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јединица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акромолекул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је било 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велик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молекул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молекул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састој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јединица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понављају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подврста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макромолекула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buNone/>
            </a:pPr>
            <a:endParaRPr lang="sr-Cyrl-R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sr-Cyrl-R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sr-Cyrl-R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sr-Cyrl-R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sr-Cyrl-R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sr-Cyrl-R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sr-Cyrl-R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sr-Cyrl-R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Влакна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влакана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оштром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полипропиленска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влакна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корпе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влакна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Кевлар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влакна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прслука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отпорних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метке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интермолекулске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влакна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ацетат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вештачка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полипропилен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полиестер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полиамид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полиакрилонитрил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	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40</a:t>
            </a:fld>
            <a:endParaRPr lang="sr-Cyrl-C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Лепкови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Особине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лепљивост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пријемчивост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Лепљиве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равнотежи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кохезионим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постигла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трајност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квалитет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лепкови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подвргавају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очвршћавања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кохезивна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снага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рачун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адхе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сврхе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директно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изложени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ваздух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желудачна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интестинална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поливинилацетат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акрилат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41</a:t>
            </a:fld>
            <a:endParaRPr lang="sr-Cyrl-C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F10757-5803-4A86-A64C-C132F59EB804}" type="slidenum">
              <a:rPr lang="sr-Cyrl-CS"/>
              <a:pPr>
                <a:defRPr/>
              </a:pPr>
              <a:t>5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472487" cy="721518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Мономер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мали молекул 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комбинује се са другим молекулима истих или различитих типова да би се формирао полимер.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структура полимера је приказана мономерном јединицом и бројем „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n“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учествују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изградњи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мономери који се користе у полимеризацији: </a:t>
            </a:r>
          </a:p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двостуким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везама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б)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реактивним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Мономери 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Повезивање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четири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тетрамер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пентамер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лигомер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олимер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јединица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 термодинамичког аспекта полимер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не може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да се јави у гасовитом стању због велике молекулске масе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течност или чврст материјал.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полимери могу бити малих молекулских маса или као импланти великих молекулских маса.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Да би се постигле жељене особине полимерног материјала често се прибегава комбинацији више полимера.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0A5785-5F27-457E-9B18-8C56B398449C}" type="slidenum">
              <a:rPr lang="sr-Cyrl-CS"/>
              <a:pPr>
                <a:defRPr/>
              </a:pPr>
              <a:t>7</a:t>
            </a:fld>
            <a:endParaRPr lang="sr-Cyrl-C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Синтеза полимера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Најједноставнији начин синтезе полимера - један тип мономера подлеже полимеризацији. </a:t>
            </a:r>
          </a:p>
          <a:p>
            <a:pPr algn="just"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 зависности од структуре мономера зависи како ћемо вршити полимеризацију.</a:t>
            </a:r>
          </a:p>
          <a:p>
            <a:pPr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 мономер садржи двостуку везу полимеризација започиње додавањем слободних радикала на овај део молекуле. </a:t>
            </a:r>
          </a:p>
          <a:p>
            <a:pPr algn="just"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 мономер поседује функционалне групе као што су карбоксилна, или амино група долази до кондензације мономера.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8</a:t>
            </a:fld>
            <a:endParaRPr lang="sr-Cyrl-CS"/>
          </a:p>
        </p:txBody>
      </p:sp>
      <p:sp>
        <p:nvSpPr>
          <p:cNvPr id="6" name="Title 1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адициона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(ланчана )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полимеризација</a:t>
            </a: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Одвија се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радикала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радикали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иницирају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Иницијатор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нестабилни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радикала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утицајем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ветла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енергетског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зрачења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радикали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интерагују са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двострук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радикал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иницијација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3DC810-CB6B-41DC-8043-A566A942E139}" type="slidenum">
              <a:rPr lang="sr-Cyrl-CS"/>
              <a:pPr>
                <a:defRPr/>
              </a:pPr>
              <a:t>9</a:t>
            </a:fld>
            <a:endParaRPr lang="sr-Cyrl-CS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Новонастали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мономер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радикал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реагује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мономером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преводи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радикал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Ово је ф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пропагације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макрорадикал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настао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макрорадикал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ступи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реакцију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макрорадикалима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присутним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нечистоћама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чега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губи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макрорадикала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полимеризовати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акрилна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акриламид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акрилне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акрил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естри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двоструке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везе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RS" sz="2000" i="1" dirty="0" smtClean="0">
                <a:latin typeface="Times New Roman" pitchFamily="18" charset="0"/>
                <a:cs typeface="Times New Roman" pitchFamily="18" charset="0"/>
              </a:rPr>
              <a:t>полиме</a:t>
            </a:r>
            <a:r>
              <a:rPr lang="sr-Cyrl-CS" sz="2000" i="1" dirty="0" smtClean="0">
                <a:latin typeface="Times New Roman" pitchFamily="18" charset="0"/>
                <a:cs typeface="Times New Roman" pitchFamily="18" charset="0"/>
              </a:rPr>
              <a:t>ризација стирена у присуству слободних радикала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2125</TotalTime>
  <Words>3109</Words>
  <Application>Microsoft Office PowerPoint</Application>
  <PresentationFormat>On-screen Show (4:3)</PresentationFormat>
  <Paragraphs>462</Paragraphs>
  <Slides>41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Oriel</vt:lpstr>
      <vt:lpstr>   ФАРМАЦЕУТКА ТЕХНОЛОГИЈА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 МЕТОДЕ ПРИМЕНЕ ЛЕКОВА 1   ВЕЖБА 1 Биофармација</dc:title>
  <dc:creator>marina;ANA</dc:creator>
  <cp:lastModifiedBy>Maca</cp:lastModifiedBy>
  <cp:revision>184</cp:revision>
  <dcterms:created xsi:type="dcterms:W3CDTF">2009-10-01T09:12:18Z</dcterms:created>
  <dcterms:modified xsi:type="dcterms:W3CDTF">2017-08-25T10:39:17Z</dcterms:modified>
</cp:coreProperties>
</file>